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3"/>
  </p:notesMasterIdLst>
  <p:sldIdLst>
    <p:sldId id="256" r:id="rId2"/>
    <p:sldId id="320" r:id="rId3"/>
    <p:sldId id="319" r:id="rId4"/>
    <p:sldId id="321" r:id="rId5"/>
    <p:sldId id="322" r:id="rId6"/>
    <p:sldId id="323" r:id="rId7"/>
    <p:sldId id="324" r:id="rId8"/>
    <p:sldId id="314" r:id="rId9"/>
    <p:sldId id="325" r:id="rId10"/>
    <p:sldId id="289" r:id="rId11"/>
    <p:sldId id="326" r:id="rId12"/>
  </p:sldIdLst>
  <p:sldSz cx="9144000" cy="5143500" type="screen16x9"/>
  <p:notesSz cx="6858000" cy="9144000"/>
  <p:embeddedFontLst>
    <p:embeddedFont>
      <p:font typeface="Albert Sans" panose="020B0604020202020204" charset="0"/>
      <p:regular r:id="rId14"/>
      <p:bold r:id="rId15"/>
      <p:italic r:id="rId16"/>
      <p:boldItalic r:id="rId17"/>
    </p:embeddedFont>
    <p:embeddedFont>
      <p:font typeface="Alexandria Medium" panose="020B0604020202020204" charset="-78"/>
      <p:regular r:id="rId18"/>
      <p:bold r:id="rId19"/>
    </p:embeddedFont>
    <p:embeddedFont>
      <p:font typeface="Tahoma" panose="020B0604030504040204" pitchFamily="34" charset="0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D5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77A2AFB-6BF5-4DCD-86F7-5801727BE848}">
  <a:tblStyle styleId="{F77A2AFB-6BF5-4DCD-86F7-5801727BE84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B382FEA-59FB-4DF3-B0EA-3556A0B7A24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744019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58abb5f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558abb5f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47391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572bee519d_0_8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572bee519d_0_8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250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572bee519d_0_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572bee519d_0_7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2610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553b51d4ff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553b51d4ff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2763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553b51d4ff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553b51d4ff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632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553b51d4ff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553b51d4ff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6339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553b51d4ff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553b51d4ff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1403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553b51d4ff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553b51d4ff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2255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553b51d4ff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553b51d4ff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730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553b51d4ff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553b51d4ff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2425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-19689" t="41478" r="19690" b="227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1750" y="1958600"/>
            <a:ext cx="4280100" cy="26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572000" y="535000"/>
            <a:ext cx="38604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title" hasCustomPrompt="1"/>
          </p:nvPr>
        </p:nvSpPr>
        <p:spPr>
          <a:xfrm>
            <a:off x="1070650" y="1367325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1609075" y="1367325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3" hasCustomPrompt="1"/>
          </p:nvPr>
        </p:nvSpPr>
        <p:spPr>
          <a:xfrm>
            <a:off x="1070650" y="2103525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4"/>
          </p:nvPr>
        </p:nvSpPr>
        <p:spPr>
          <a:xfrm>
            <a:off x="1609075" y="2103524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5" hasCustomPrompt="1"/>
          </p:nvPr>
        </p:nvSpPr>
        <p:spPr>
          <a:xfrm>
            <a:off x="1070650" y="2839750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6"/>
          </p:nvPr>
        </p:nvSpPr>
        <p:spPr>
          <a:xfrm>
            <a:off x="1609075" y="2839748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7" hasCustomPrompt="1"/>
          </p:nvPr>
        </p:nvSpPr>
        <p:spPr>
          <a:xfrm>
            <a:off x="1070650" y="3575950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8"/>
          </p:nvPr>
        </p:nvSpPr>
        <p:spPr>
          <a:xfrm>
            <a:off x="1609075" y="3575948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9" hasCustomPrompt="1"/>
          </p:nvPr>
        </p:nvSpPr>
        <p:spPr>
          <a:xfrm>
            <a:off x="4927449" y="1367325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3"/>
          </p:nvPr>
        </p:nvSpPr>
        <p:spPr>
          <a:xfrm>
            <a:off x="5465950" y="1367325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14" hasCustomPrompt="1"/>
          </p:nvPr>
        </p:nvSpPr>
        <p:spPr>
          <a:xfrm>
            <a:off x="4927449" y="2103522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5"/>
          </p:nvPr>
        </p:nvSpPr>
        <p:spPr>
          <a:xfrm>
            <a:off x="5465950" y="2103519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16" hasCustomPrompt="1"/>
          </p:nvPr>
        </p:nvSpPr>
        <p:spPr>
          <a:xfrm>
            <a:off x="4927449" y="2839728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7"/>
          </p:nvPr>
        </p:nvSpPr>
        <p:spPr>
          <a:xfrm>
            <a:off x="5465950" y="2839721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18" hasCustomPrompt="1"/>
          </p:nvPr>
        </p:nvSpPr>
        <p:spPr>
          <a:xfrm>
            <a:off x="4927449" y="3575925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9"/>
          </p:nvPr>
        </p:nvSpPr>
        <p:spPr>
          <a:xfrm>
            <a:off x="5465950" y="3575916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 rotWithShape="1">
          <a:blip r:embed="rId2">
            <a:alphaModFix/>
          </a:blip>
          <a:srcRect l="-50000" t="49600" r="50000" b="-584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>
            <a:spLocks noGrp="1"/>
          </p:cNvSpPr>
          <p:nvPr>
            <p:ph type="subTitle" idx="1"/>
          </p:nvPr>
        </p:nvSpPr>
        <p:spPr>
          <a:xfrm>
            <a:off x="715100" y="3758613"/>
            <a:ext cx="2131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2"/>
          </p:nvPr>
        </p:nvSpPr>
        <p:spPr>
          <a:xfrm>
            <a:off x="715100" y="3377613"/>
            <a:ext cx="2131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3"/>
          </p:nvPr>
        </p:nvSpPr>
        <p:spPr>
          <a:xfrm>
            <a:off x="3506099" y="3758613"/>
            <a:ext cx="2131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4"/>
          </p:nvPr>
        </p:nvSpPr>
        <p:spPr>
          <a:xfrm>
            <a:off x="3506099" y="3377613"/>
            <a:ext cx="2131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5"/>
          </p:nvPr>
        </p:nvSpPr>
        <p:spPr>
          <a:xfrm>
            <a:off x="6297200" y="3758613"/>
            <a:ext cx="2131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subTitle" idx="6"/>
          </p:nvPr>
        </p:nvSpPr>
        <p:spPr>
          <a:xfrm>
            <a:off x="6297200" y="3377613"/>
            <a:ext cx="2131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lt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0"/>
          <p:cNvPicPr preferRelativeResize="0"/>
          <p:nvPr/>
        </p:nvPicPr>
        <p:blipFill rotWithShape="1">
          <a:blip r:embed="rId2">
            <a:alphaModFix/>
          </a:blip>
          <a:srcRect l="-6643" t="13471" r="27548" b="-35825"/>
          <a:stretch/>
        </p:blipFill>
        <p:spPr>
          <a:xfrm flipH="1">
            <a:off x="-10680" y="-2437"/>
            <a:ext cx="33212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 flipH="1">
            <a:off x="-10680" y="-2437"/>
            <a:ext cx="9144080" cy="51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1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1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 flipH="1">
            <a:off x="-4572" y="-2437"/>
            <a:ext cx="9153145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0514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083700"/>
            <a:ext cx="7713900" cy="3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59" r:id="rId3"/>
    <p:sldLayoutId id="2147483667" r:id="rId4"/>
    <p:sldLayoutId id="2147483676" r:id="rId5"/>
    <p:sldLayoutId id="2147483677" r:id="rId6"/>
    <p:sldLayoutId id="2147483681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ctrTitle"/>
          </p:nvPr>
        </p:nvSpPr>
        <p:spPr>
          <a:xfrm>
            <a:off x="711750" y="1674445"/>
            <a:ext cx="6035414" cy="26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РЖД:</a:t>
            </a:r>
            <a:br>
              <a:rPr lang="ru-RU" sz="5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5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Детектирование курильщиков</a:t>
            </a:r>
            <a:endParaRPr sz="5400" dirty="0">
              <a:latin typeface="Albert San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92" name="Google Shape;192;p35">
            <a:hlinkClick r:id="" action="ppaction://hlinkshowjump?jump=nextslide"/>
          </p:cNvPr>
          <p:cNvCxnSpPr/>
          <p:nvPr/>
        </p:nvCxnSpPr>
        <p:spPr>
          <a:xfrm>
            <a:off x="715100" y="729100"/>
            <a:ext cx="48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" name="Google Shape;191;p35"/>
          <p:cNvSpPr txBox="1">
            <a:spLocks/>
          </p:cNvSpPr>
          <p:nvPr/>
        </p:nvSpPr>
        <p:spPr>
          <a:xfrm>
            <a:off x="711750" y="4185800"/>
            <a:ext cx="3423982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l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Команда: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MISIS Coconut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Рисунок 6" descr="Изображение выглядит как текст, Шрифт, Графика, логотип&#10;&#10;Автоматически созданное описание">
            <a:extLst>
              <a:ext uri="{FF2B5EF4-FFF2-40B4-BE49-F238E27FC236}">
                <a16:creationId xmlns="" xmlns:a16="http://schemas.microsoft.com/office/drawing/2014/main" id="{6F66D556-3849-09A8-4EFD-4A33089D7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164" y="599146"/>
            <a:ext cx="1599435" cy="259908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8"/>
          <p:cNvSpPr txBox="1">
            <a:spLocks noGrp="1"/>
          </p:cNvSpPr>
          <p:nvPr>
            <p:ph type="subTitle" idx="1"/>
          </p:nvPr>
        </p:nvSpPr>
        <p:spPr>
          <a:xfrm>
            <a:off x="997528" y="3613137"/>
            <a:ext cx="1461654" cy="4670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Engineer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28" name="Google Shape;628;p68"/>
          <p:cNvSpPr txBox="1">
            <a:spLocks noGrp="1"/>
          </p:cNvSpPr>
          <p:nvPr>
            <p:ph type="title"/>
          </p:nvPr>
        </p:nvSpPr>
        <p:spPr>
          <a:xfrm>
            <a:off x="694318" y="424163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Команда проекта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29" name="Google Shape;629;p68"/>
          <p:cNvSpPr txBox="1">
            <a:spLocks noGrp="1"/>
          </p:cNvSpPr>
          <p:nvPr>
            <p:ph type="subTitle" idx="2"/>
          </p:nvPr>
        </p:nvSpPr>
        <p:spPr>
          <a:xfrm>
            <a:off x="997528" y="3240283"/>
            <a:ext cx="1461654" cy="3891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Дмитрий </a:t>
            </a:r>
            <a:r>
              <a:rPr lang="ru-RU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Уросов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30" name="Google Shape;630;p68"/>
          <p:cNvSpPr txBox="1">
            <a:spLocks noGrp="1"/>
          </p:cNvSpPr>
          <p:nvPr>
            <p:ph type="subTitle" idx="3"/>
          </p:nvPr>
        </p:nvSpPr>
        <p:spPr>
          <a:xfrm>
            <a:off x="2813959" y="3629426"/>
            <a:ext cx="1456655" cy="4670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Scientist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31" name="Google Shape;631;p68"/>
          <p:cNvSpPr txBox="1">
            <a:spLocks noGrp="1"/>
          </p:cNvSpPr>
          <p:nvPr>
            <p:ph type="subTitle" idx="4"/>
          </p:nvPr>
        </p:nvSpPr>
        <p:spPr>
          <a:xfrm>
            <a:off x="2813959" y="3248427"/>
            <a:ext cx="1456655" cy="3891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Михаил </a:t>
            </a:r>
            <a:r>
              <a:rPr lang="ru-RU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Гумиров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32" name="Google Shape;632;p68"/>
          <p:cNvSpPr txBox="1">
            <a:spLocks noGrp="1"/>
          </p:cNvSpPr>
          <p:nvPr>
            <p:ph type="subTitle" idx="5"/>
          </p:nvPr>
        </p:nvSpPr>
        <p:spPr>
          <a:xfrm>
            <a:off x="4620392" y="3613139"/>
            <a:ext cx="1462338" cy="4670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Scientist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b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Designer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33" name="Google Shape;633;p68"/>
          <p:cNvSpPr txBox="1">
            <a:spLocks noGrp="1"/>
          </p:cNvSpPr>
          <p:nvPr>
            <p:ph type="subTitle" idx="6"/>
          </p:nvPr>
        </p:nvSpPr>
        <p:spPr>
          <a:xfrm>
            <a:off x="4621074" y="3232140"/>
            <a:ext cx="1461655" cy="3891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Мария Хайдукова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34" name="Google Shape;634;p68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1353861"/>
            <a:ext cx="1461654" cy="1461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68"/>
          <p:cNvPicPr preferRelativeResize="0">
            <a:picLocks noGrp="1"/>
          </p:cNvPicPr>
          <p:nvPr>
            <p:ph type="pic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959" y="1353861"/>
            <a:ext cx="1456655" cy="1456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68"/>
          <p:cNvPicPr preferRelativeResize="0">
            <a:picLocks noGrp="1"/>
          </p:cNvPicPr>
          <p:nvPr>
            <p:ph type="pic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074" y="1353861"/>
            <a:ext cx="1461655" cy="14616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632;p68"/>
          <p:cNvSpPr txBox="1">
            <a:spLocks/>
          </p:cNvSpPr>
          <p:nvPr/>
        </p:nvSpPr>
        <p:spPr>
          <a:xfrm>
            <a:off x="6486315" y="3613137"/>
            <a:ext cx="1507758" cy="467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lvl="0" indent="0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Engineer,</a:t>
            </a:r>
            <a:b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ackend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eveloper</a:t>
            </a:r>
            <a:b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Google Shape;633;p68"/>
          <p:cNvSpPr txBox="1">
            <a:spLocks/>
          </p:cNvSpPr>
          <p:nvPr/>
        </p:nvSpPr>
        <p:spPr>
          <a:xfrm>
            <a:off x="6531665" y="3232138"/>
            <a:ext cx="1586346" cy="389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marL="0" indent="0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Данил Синицын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9" name="Google Shape;635;p68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315" y="1353860"/>
            <a:ext cx="1456655" cy="145665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632;p68"/>
          <p:cNvSpPr txBox="1">
            <a:spLocks/>
          </p:cNvSpPr>
          <p:nvPr/>
        </p:nvSpPr>
        <p:spPr>
          <a:xfrm>
            <a:off x="6531665" y="4317701"/>
            <a:ext cx="1411305" cy="467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lvl="0" indent="0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@FFHKJQ</a:t>
            </a: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+7 904 806 7564</a:t>
            </a:r>
          </a:p>
        </p:txBody>
      </p:sp>
      <p:sp>
        <p:nvSpPr>
          <p:cNvPr id="22" name="Google Shape;632;p68"/>
          <p:cNvSpPr txBox="1">
            <a:spLocks/>
          </p:cNvSpPr>
          <p:nvPr/>
        </p:nvSpPr>
        <p:spPr>
          <a:xfrm>
            <a:off x="4620392" y="4317702"/>
            <a:ext cx="1462337" cy="467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lvl="0" indent="0"/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@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cvvup</a:t>
            </a: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0" indent="0"/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+7 908 708 6554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Google Shape;632;p68"/>
          <p:cNvSpPr txBox="1">
            <a:spLocks/>
          </p:cNvSpPr>
          <p:nvPr/>
        </p:nvSpPr>
        <p:spPr>
          <a:xfrm>
            <a:off x="2813959" y="4317702"/>
            <a:ext cx="1456655" cy="467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lvl="0" indent="0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@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mishka_gumer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+7 982 291 7607</a:t>
            </a:r>
          </a:p>
        </p:txBody>
      </p:sp>
      <p:sp>
        <p:nvSpPr>
          <p:cNvPr id="24" name="Google Shape;632;p68"/>
          <p:cNvSpPr txBox="1">
            <a:spLocks/>
          </p:cNvSpPr>
          <p:nvPr/>
        </p:nvSpPr>
        <p:spPr>
          <a:xfrm>
            <a:off x="997528" y="4317702"/>
            <a:ext cx="1461654" cy="467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lvl="0" indent="0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@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dmmmit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+7 919 925 6298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Объект 5" descr="Изображение выглядит как текст, Шрифт, Графика, логотип&#10;&#10;Автоматически созданное описание">
            <a:extLst>
              <a:ext uri="{FF2B5EF4-FFF2-40B4-BE49-F238E27FC236}">
                <a16:creationId xmlns:a16="http://schemas.microsoft.com/office/drawing/2014/main" xmlns="" id="{69BE3E09-9DEB-9960-2927-F3B452F81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817" y="4630750"/>
            <a:ext cx="1147241" cy="18769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17618" y="244324"/>
            <a:ext cx="4561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Ссылка на гит (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QR-</a:t>
            </a:r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код)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8942" y="4625207"/>
            <a:ext cx="2188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Команда: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MISIS Coconut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FED7FF6E-B514-3A30-D7C7-AA6021CDA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979" y="1024016"/>
            <a:ext cx="2980459" cy="291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826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2"/>
          <p:cNvSpPr txBox="1"/>
          <p:nvPr/>
        </p:nvSpPr>
        <p:spPr>
          <a:xfrm>
            <a:off x="1988882" y="1723075"/>
            <a:ext cx="5166360" cy="260647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lvl="0" indent="-213359">
              <a:buClr>
                <a:schemeClr val="lt2"/>
              </a:buClr>
              <a:buSzPts val="1200"/>
              <a:buFont typeface="Albert Sans"/>
              <a:buChar char="■"/>
            </a:pPr>
            <a:r>
              <a:rPr lang="ru-RU" sz="16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lbert Sans"/>
              </a:rPr>
              <a:t>Собрать и подготовить </a:t>
            </a:r>
            <a:r>
              <a:rPr lang="ru-RU" sz="1600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lbert Sans"/>
              </a:rPr>
              <a:t>датасет</a:t>
            </a:r>
            <a:endParaRPr sz="1600"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lbert Sans"/>
            </a:endParaRPr>
          </a:p>
          <a:p>
            <a:pPr marL="274320" lvl="0" indent="-213359"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1200"/>
              <a:buFont typeface="Albert Sans"/>
              <a:buChar char="■"/>
            </a:pPr>
            <a:r>
              <a:rPr lang="ru-RU" sz="16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lbert Sans"/>
              </a:rPr>
              <a:t>Разметить набор данных для обучения </a:t>
            </a:r>
            <a:r>
              <a:rPr lang="ru-RU" sz="1600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lbert Sans"/>
              </a:rPr>
              <a:t>модели</a:t>
            </a:r>
          </a:p>
          <a:p>
            <a:pPr marL="274320" lvl="0" indent="-213359"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1200"/>
              <a:buFont typeface="Albert Sans"/>
              <a:buChar char="■"/>
            </a:pPr>
            <a:r>
              <a:rPr lang="ru-RU" sz="16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lbert Sans"/>
              </a:rPr>
              <a:t>Разработать и обучить модель </a:t>
            </a:r>
            <a:r>
              <a:rPr lang="ru-RU" sz="1600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lbert Sans"/>
              </a:rPr>
              <a:t>YOLOv8</a:t>
            </a:r>
          </a:p>
          <a:p>
            <a:pPr marL="274320" lvl="0" indent="-213359"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1200"/>
              <a:buFont typeface="Albert Sans"/>
              <a:buChar char="■"/>
            </a:pPr>
            <a:r>
              <a:rPr lang="ru-RU" sz="16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lbert Sans"/>
              </a:rPr>
              <a:t>Протестировать модель на наборе данных для </a:t>
            </a:r>
            <a:r>
              <a:rPr lang="ru-RU" sz="1600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lbert Sans"/>
              </a:rPr>
              <a:t>ее оценки</a:t>
            </a:r>
          </a:p>
          <a:p>
            <a:pPr marL="274320" lvl="0" indent="-213359"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1200"/>
              <a:buFont typeface="Albert Sans"/>
              <a:buChar char="■"/>
            </a:pPr>
            <a:r>
              <a:rPr lang="ru-RU" sz="1600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lbert Sans"/>
              </a:rPr>
              <a:t>Документировать </a:t>
            </a:r>
            <a:r>
              <a:rPr lang="ru-RU" sz="16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lbert Sans"/>
              </a:rPr>
              <a:t>процесс обучения модели</a:t>
            </a:r>
            <a:endParaRPr sz="1600"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lbert Sans"/>
            </a:endParaRPr>
          </a:p>
        </p:txBody>
      </p:sp>
      <p:sp>
        <p:nvSpPr>
          <p:cNvPr id="538" name="Google Shape;538;p62"/>
          <p:cNvSpPr txBox="1"/>
          <p:nvPr/>
        </p:nvSpPr>
        <p:spPr>
          <a:xfrm>
            <a:off x="715099" y="586047"/>
            <a:ext cx="7713926" cy="69342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lexandria Medium"/>
              </a:rPr>
              <a:t>Поставленные задачи</a:t>
            </a:r>
            <a:endParaRPr sz="2800"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lexandria Medium"/>
            </a:endParaRPr>
          </a:p>
        </p:txBody>
      </p:sp>
      <p:cxnSp>
        <p:nvCxnSpPr>
          <p:cNvPr id="561" name="Прямая соединительная линия 560"/>
          <p:cNvCxnSpPr>
            <a:stCxn id="538" idx="2"/>
            <a:endCxn id="536" idx="0"/>
          </p:cNvCxnSpPr>
          <p:nvPr/>
        </p:nvCxnSpPr>
        <p:spPr>
          <a:xfrm>
            <a:off x="4572062" y="1279467"/>
            <a:ext cx="0" cy="4436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166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>
            <a:spLocks noGrp="1"/>
          </p:cNvSpPr>
          <p:nvPr>
            <p:ph type="title"/>
          </p:nvPr>
        </p:nvSpPr>
        <p:spPr>
          <a:xfrm>
            <a:off x="265910" y="467845"/>
            <a:ext cx="469972" cy="4980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01</a:t>
            </a:r>
            <a:endParaRPr sz="2000" b="1" dirty="0"/>
          </a:p>
        </p:txBody>
      </p:sp>
      <p:sp>
        <p:nvSpPr>
          <p:cNvPr id="208" name="Google Shape;208;p37"/>
          <p:cNvSpPr txBox="1">
            <a:spLocks noGrp="1"/>
          </p:cNvSpPr>
          <p:nvPr>
            <p:ph type="title" idx="2"/>
          </p:nvPr>
        </p:nvSpPr>
        <p:spPr>
          <a:xfrm>
            <a:off x="735882" y="417236"/>
            <a:ext cx="8408118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МОДЕЛЬ</a:t>
            </a:r>
            <a:endParaRPr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BigDataMetrica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480" y="178453"/>
            <a:ext cx="4994275" cy="2497138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208;p37"/>
          <p:cNvSpPr txBox="1">
            <a:spLocks noGrp="1"/>
          </p:cNvSpPr>
          <p:nvPr>
            <p:ph type="title" idx="2"/>
          </p:nvPr>
        </p:nvSpPr>
        <p:spPr>
          <a:xfrm>
            <a:off x="188627" y="1152672"/>
            <a:ext cx="3150318" cy="7574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1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Взяли доступные </a:t>
            </a:r>
            <a:r>
              <a:rPr lang="ru-RU" sz="1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датасеты</a:t>
            </a:r>
            <a:r>
              <a:rPr lang="ru-RU" sz="1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обучили по ним</a:t>
            </a:r>
            <a:endParaRPr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067" y="2787364"/>
            <a:ext cx="2419688" cy="74305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1" name="Google Shape;208;p37"/>
          <p:cNvSpPr txBox="1">
            <a:spLocks noGrp="1"/>
          </p:cNvSpPr>
          <p:nvPr>
            <p:ph type="title" idx="2"/>
          </p:nvPr>
        </p:nvSpPr>
        <p:spPr>
          <a:xfrm>
            <a:off x="188624" y="2061733"/>
            <a:ext cx="3385849" cy="7574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1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Результаты были </a:t>
            </a:r>
            <a:r>
              <a:rPr lang="ru-RU" sz="1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неудовлетворительными</a:t>
            </a:r>
            <a:br>
              <a:rPr lang="ru-RU" sz="1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1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ru-RU" sz="1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sz="1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Google Shape;208;p37"/>
          <p:cNvSpPr txBox="1">
            <a:spLocks noGrp="1"/>
          </p:cNvSpPr>
          <p:nvPr>
            <p:ph type="title" idx="2"/>
          </p:nvPr>
        </p:nvSpPr>
        <p:spPr>
          <a:xfrm>
            <a:off x="188625" y="3005901"/>
            <a:ext cx="2887083" cy="7574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1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Сигареты определялис</a:t>
            </a:r>
            <a:r>
              <a:rPr lang="ru-RU" sz="1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ь плохо</a:t>
            </a:r>
            <a:endParaRPr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8" name="Picture 4" descr="BigDataMetrica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480" y="2787364"/>
            <a:ext cx="2265645" cy="2255837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>
            <a:spLocks noGrp="1"/>
          </p:cNvSpPr>
          <p:nvPr>
            <p:ph type="title"/>
          </p:nvPr>
        </p:nvSpPr>
        <p:spPr>
          <a:xfrm>
            <a:off x="188626" y="467845"/>
            <a:ext cx="547255" cy="4980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0</a:t>
            </a:r>
            <a:r>
              <a:rPr lang="ru-RU" b="1" dirty="0" smtClean="0"/>
              <a:t>2</a:t>
            </a:r>
            <a:endParaRPr b="1" dirty="0"/>
          </a:p>
        </p:txBody>
      </p:sp>
      <p:sp>
        <p:nvSpPr>
          <p:cNvPr id="208" name="Google Shape;208;p37"/>
          <p:cNvSpPr txBox="1">
            <a:spLocks noGrp="1"/>
          </p:cNvSpPr>
          <p:nvPr>
            <p:ph type="title" idx="2"/>
          </p:nvPr>
        </p:nvSpPr>
        <p:spPr>
          <a:xfrm>
            <a:off x="735882" y="417236"/>
            <a:ext cx="8408118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МОДЕЛЬ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Google Shape;208;p37"/>
          <p:cNvSpPr txBox="1">
            <a:spLocks noGrp="1"/>
          </p:cNvSpPr>
          <p:nvPr>
            <p:ph type="title" idx="2"/>
          </p:nvPr>
        </p:nvSpPr>
        <p:spPr>
          <a:xfrm>
            <a:off x="188627" y="1152672"/>
            <a:ext cx="3150318" cy="7574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1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Модель для определения человека с сигаретой в </a:t>
            </a:r>
            <a:r>
              <a:rPr lang="ru-RU" sz="1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темноте</a:t>
            </a:r>
            <a:endParaRPr sz="1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Google Shape;208;p37"/>
          <p:cNvSpPr txBox="1">
            <a:spLocks noGrp="1"/>
          </p:cNvSpPr>
          <p:nvPr>
            <p:ph type="title" idx="2"/>
          </p:nvPr>
        </p:nvSpPr>
        <p:spPr>
          <a:xfrm>
            <a:off x="188624" y="2223896"/>
            <a:ext cx="3385849" cy="7574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1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Результаты были удовлетворительными</a:t>
            </a:r>
            <a:endParaRPr sz="1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Google Shape;208;p37"/>
          <p:cNvSpPr txBox="1">
            <a:spLocks noGrp="1"/>
          </p:cNvSpPr>
          <p:nvPr>
            <p:ph type="title" idx="2"/>
          </p:nvPr>
        </p:nvSpPr>
        <p:spPr>
          <a:xfrm>
            <a:off x="188624" y="3168064"/>
            <a:ext cx="2887083" cy="7574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1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Хотелось бы в дальнейшем объединить с основной моделью</a:t>
            </a:r>
            <a:endParaRPr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50" name="Picture 2" descr="RedLightMetrica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839" y="79118"/>
            <a:ext cx="3417155" cy="2277214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dLightMetrica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573" y="2477578"/>
            <a:ext cx="2334321" cy="2334321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dLightMetrica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773" y="2477578"/>
            <a:ext cx="2356444" cy="2356444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88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>
            <a:spLocks noGrp="1"/>
          </p:cNvSpPr>
          <p:nvPr>
            <p:ph type="title"/>
          </p:nvPr>
        </p:nvSpPr>
        <p:spPr>
          <a:xfrm>
            <a:off x="188626" y="467845"/>
            <a:ext cx="547255" cy="4980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0</a:t>
            </a:r>
            <a:r>
              <a:rPr lang="ru-RU" b="1" dirty="0"/>
              <a:t>3</a:t>
            </a:r>
            <a:endParaRPr b="1" dirty="0"/>
          </a:p>
        </p:txBody>
      </p:sp>
      <p:sp>
        <p:nvSpPr>
          <p:cNvPr id="208" name="Google Shape;208;p37"/>
          <p:cNvSpPr txBox="1">
            <a:spLocks noGrp="1"/>
          </p:cNvSpPr>
          <p:nvPr>
            <p:ph type="title" idx="2"/>
          </p:nvPr>
        </p:nvSpPr>
        <p:spPr>
          <a:xfrm>
            <a:off x="735882" y="417236"/>
            <a:ext cx="8408118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МОДЕЛЬ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Google Shape;208;p37"/>
          <p:cNvSpPr txBox="1">
            <a:spLocks noGrp="1"/>
          </p:cNvSpPr>
          <p:nvPr>
            <p:ph type="title" idx="2"/>
          </p:nvPr>
        </p:nvSpPr>
        <p:spPr>
          <a:xfrm>
            <a:off x="188627" y="1152672"/>
            <a:ext cx="3150318" cy="7574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1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Модель для определения дыма</a:t>
            </a:r>
            <a:endParaRPr sz="1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Google Shape;208;p37"/>
          <p:cNvSpPr txBox="1">
            <a:spLocks noGrp="1"/>
          </p:cNvSpPr>
          <p:nvPr>
            <p:ph type="title" idx="2"/>
          </p:nvPr>
        </p:nvSpPr>
        <p:spPr>
          <a:xfrm>
            <a:off x="188624" y="2096840"/>
            <a:ext cx="3385849" cy="7574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1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Результаты были удовлетворительными</a:t>
            </a:r>
            <a:endParaRPr sz="1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Google Shape;208;p37"/>
          <p:cNvSpPr txBox="1">
            <a:spLocks noGrp="1"/>
          </p:cNvSpPr>
          <p:nvPr>
            <p:ph type="title" idx="2"/>
          </p:nvPr>
        </p:nvSpPr>
        <p:spPr>
          <a:xfrm>
            <a:off x="188624" y="3041008"/>
            <a:ext cx="2887083" cy="7574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1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Помогает более точно определять курящего</a:t>
            </a:r>
            <a:endParaRPr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098" name="Picture 2" descr="SmokeDetectMetrica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456" y="2261571"/>
            <a:ext cx="2397097" cy="2476413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mokeDetectMetrica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644" y="467844"/>
            <a:ext cx="2450614" cy="2450615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55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>
            <a:spLocks noGrp="1"/>
          </p:cNvSpPr>
          <p:nvPr>
            <p:ph type="title"/>
          </p:nvPr>
        </p:nvSpPr>
        <p:spPr>
          <a:xfrm>
            <a:off x="188626" y="467845"/>
            <a:ext cx="547255" cy="4980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0</a:t>
            </a:r>
            <a:r>
              <a:rPr lang="ru-RU" b="1" dirty="0" smtClean="0"/>
              <a:t>4</a:t>
            </a:r>
            <a:endParaRPr b="1" dirty="0"/>
          </a:p>
        </p:txBody>
      </p:sp>
      <p:sp>
        <p:nvSpPr>
          <p:cNvPr id="208" name="Google Shape;208;p37"/>
          <p:cNvSpPr txBox="1">
            <a:spLocks noGrp="1"/>
          </p:cNvSpPr>
          <p:nvPr>
            <p:ph type="title" idx="2"/>
          </p:nvPr>
        </p:nvSpPr>
        <p:spPr>
          <a:xfrm>
            <a:off x="735882" y="417236"/>
            <a:ext cx="8408118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МОДЕЛЬ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Google Shape;208;p37"/>
          <p:cNvSpPr txBox="1">
            <a:spLocks noGrp="1"/>
          </p:cNvSpPr>
          <p:nvPr>
            <p:ph type="title" idx="2"/>
          </p:nvPr>
        </p:nvSpPr>
        <p:spPr>
          <a:xfrm>
            <a:off x="1122321" y="1246040"/>
            <a:ext cx="7025639" cy="7574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ru-RU" sz="1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ru-R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Окончательная модель обучена на размеченных фотографий заказчиком</a:t>
            </a:r>
            <a:endParaRPr lang="ru-RU" sz="1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Google Shape;208;p37"/>
          <p:cNvSpPr txBox="1">
            <a:spLocks noGrp="1"/>
          </p:cNvSpPr>
          <p:nvPr>
            <p:ph type="title" idx="2"/>
          </p:nvPr>
        </p:nvSpPr>
        <p:spPr>
          <a:xfrm>
            <a:off x="1068042" y="2283576"/>
            <a:ext cx="7134196" cy="7574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ru-RU" sz="1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Помогает более точно определять курящего</a:t>
            </a:r>
            <a:endParaRPr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26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7"/>
          <p:cNvSpPr txBox="1">
            <a:spLocks noGrp="1"/>
          </p:cNvSpPr>
          <p:nvPr>
            <p:ph type="title" idx="2"/>
          </p:nvPr>
        </p:nvSpPr>
        <p:spPr>
          <a:xfrm>
            <a:off x="656013" y="171565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Архитектура</a:t>
            </a:r>
            <a:b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xmlns="" id="{6CD4947A-02BE-8594-0339-CCD7CAF5658F}"/>
              </a:ext>
            </a:extLst>
          </p:cNvPr>
          <p:cNvGrpSpPr/>
          <p:nvPr/>
        </p:nvGrpSpPr>
        <p:grpSpPr>
          <a:xfrm>
            <a:off x="586309" y="1590891"/>
            <a:ext cx="7737285" cy="3263252"/>
            <a:chOff x="364037" y="768781"/>
            <a:chExt cx="11254721" cy="54508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D1AB99E7-11C5-2A35-D318-320DDB60F229}"/>
                </a:ext>
              </a:extLst>
            </p:cNvPr>
            <p:cNvSpPr txBox="1"/>
            <p:nvPr/>
          </p:nvSpPr>
          <p:spPr>
            <a:xfrm>
              <a:off x="364037" y="5345616"/>
              <a:ext cx="3011199" cy="873965"/>
            </a:xfrm>
            <a:prstGeom prst="rect">
              <a:avLst/>
            </a:prstGeom>
            <a:noFill/>
            <a:ln>
              <a:solidFill>
                <a:srgbClr val="9CD5E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b="1" dirty="0">
                  <a:solidFill>
                    <a:schemeClr val="bg2">
                      <a:lumMod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Отправка запроса в телеграмм-бота</a:t>
              </a:r>
              <a:endParaRPr lang="en-US" b="1" dirty="0">
                <a:solidFill>
                  <a:schemeClr val="bg2">
                    <a:lumMod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7D8607DB-B0D8-C910-5D85-511012252CAC}"/>
                </a:ext>
              </a:extLst>
            </p:cNvPr>
            <p:cNvSpPr txBox="1"/>
            <p:nvPr/>
          </p:nvSpPr>
          <p:spPr>
            <a:xfrm>
              <a:off x="806868" y="4867415"/>
              <a:ext cx="2172269" cy="584775"/>
            </a:xfrm>
            <a:prstGeom prst="rect">
              <a:avLst/>
            </a:prstGeom>
            <a:noFill/>
            <a:ln>
              <a:solidFill>
                <a:srgbClr val="9CD5E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ru-RU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151FDAFE-D898-B677-37B3-BF03B0DA6699}"/>
                </a:ext>
              </a:extLst>
            </p:cNvPr>
            <p:cNvSpPr txBox="1"/>
            <p:nvPr/>
          </p:nvSpPr>
          <p:spPr>
            <a:xfrm>
              <a:off x="5330214" y="1855406"/>
              <a:ext cx="3634292" cy="771146"/>
            </a:xfrm>
            <a:prstGeom prst="rect">
              <a:avLst/>
            </a:prstGeom>
            <a:noFill/>
            <a:ln>
              <a:solidFill>
                <a:srgbClr val="9CD5E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b="1" dirty="0">
                  <a:solidFill>
                    <a:schemeClr val="bg2">
                      <a:lumMod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Определение вероятности курильщика в процентах  </a:t>
              </a:r>
              <a:endParaRPr lang="en-US" sz="1200" b="1" dirty="0">
                <a:solidFill>
                  <a:schemeClr val="bg2">
                    <a:lumMod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" name="Стрелка: вправо 29">
              <a:extLst>
                <a:ext uri="{FF2B5EF4-FFF2-40B4-BE49-F238E27FC236}">
                  <a16:creationId xmlns:a16="http://schemas.microsoft.com/office/drawing/2014/main" xmlns="" id="{6DD49BFD-2A15-8907-8048-94458619830F}"/>
                </a:ext>
              </a:extLst>
            </p:cNvPr>
            <p:cNvSpPr/>
            <p:nvPr/>
          </p:nvSpPr>
          <p:spPr>
            <a:xfrm rot="5400000">
              <a:off x="1511210" y="899759"/>
              <a:ext cx="560534" cy="298578"/>
            </a:xfrm>
            <a:prstGeom prst="rightArrow">
              <a:avLst>
                <a:gd name="adj1" fmla="val 50000"/>
                <a:gd name="adj2" fmla="val 85069"/>
              </a:avLst>
            </a:prstGeom>
            <a:solidFill>
              <a:schemeClr val="bg2">
                <a:lumMod val="9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Стрелка: вправо 31">
              <a:extLst>
                <a:ext uri="{FF2B5EF4-FFF2-40B4-BE49-F238E27FC236}">
                  <a16:creationId xmlns:a16="http://schemas.microsoft.com/office/drawing/2014/main" xmlns="" id="{8EA82E7D-6463-78D8-D9AE-8C1D9E128719}"/>
                </a:ext>
              </a:extLst>
            </p:cNvPr>
            <p:cNvSpPr/>
            <p:nvPr/>
          </p:nvSpPr>
          <p:spPr>
            <a:xfrm rot="20306602">
              <a:off x="3378091" y="1690563"/>
              <a:ext cx="984076" cy="285765"/>
            </a:xfrm>
            <a:prstGeom prst="rightArrow">
              <a:avLst>
                <a:gd name="adj1" fmla="val 50000"/>
                <a:gd name="adj2" fmla="val 85069"/>
              </a:avLst>
            </a:prstGeom>
            <a:solidFill>
              <a:schemeClr val="bg2">
                <a:lumMod val="9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E149654A-2F3F-3879-6B72-00EBFFB4B1D7}"/>
                </a:ext>
              </a:extLst>
            </p:cNvPr>
            <p:cNvSpPr txBox="1"/>
            <p:nvPr/>
          </p:nvSpPr>
          <p:spPr>
            <a:xfrm>
              <a:off x="3346158" y="2429389"/>
              <a:ext cx="1390262" cy="51409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DA14021F-D1C2-8858-5C6B-53593836EC1E}"/>
                </a:ext>
              </a:extLst>
            </p:cNvPr>
            <p:cNvSpPr txBox="1"/>
            <p:nvPr/>
          </p:nvSpPr>
          <p:spPr>
            <a:xfrm>
              <a:off x="3174997" y="2173935"/>
              <a:ext cx="1561424" cy="8739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b="1" dirty="0">
                  <a:solidFill>
                    <a:schemeClr val="bg2">
                      <a:lumMod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Запрос в модель</a:t>
              </a:r>
            </a:p>
          </p:txBody>
        </p:sp>
        <p:sp>
          <p:nvSpPr>
            <p:cNvPr id="23" name="Стрелка: вправо 45">
              <a:extLst>
                <a:ext uri="{FF2B5EF4-FFF2-40B4-BE49-F238E27FC236}">
                  <a16:creationId xmlns:a16="http://schemas.microsoft.com/office/drawing/2014/main" xmlns="" id="{30EB3777-A4E3-B690-0B84-F444CC000B8D}"/>
                </a:ext>
              </a:extLst>
            </p:cNvPr>
            <p:cNvSpPr/>
            <p:nvPr/>
          </p:nvSpPr>
          <p:spPr>
            <a:xfrm rot="1966166">
              <a:off x="9389237" y="953501"/>
              <a:ext cx="984076" cy="285765"/>
            </a:xfrm>
            <a:prstGeom prst="rightArrow">
              <a:avLst>
                <a:gd name="adj1" fmla="val 50000"/>
                <a:gd name="adj2" fmla="val 85069"/>
              </a:avLst>
            </a:prstGeom>
            <a:solidFill>
              <a:schemeClr val="bg2">
                <a:lumMod val="9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8FC02598-7D42-3044-01AE-DDFEA6C82224}"/>
                </a:ext>
              </a:extLst>
            </p:cNvPr>
            <p:cNvSpPr txBox="1"/>
            <p:nvPr/>
          </p:nvSpPr>
          <p:spPr>
            <a:xfrm>
              <a:off x="9760257" y="4960913"/>
              <a:ext cx="1858501" cy="51409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b="1" dirty="0">
                  <a:solidFill>
                    <a:schemeClr val="bg2">
                      <a:lumMod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Результат</a:t>
              </a:r>
              <a:endParaRPr lang="en-US" b="1" dirty="0">
                <a:solidFill>
                  <a:schemeClr val="bg2">
                    <a:lumMod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CE094027-B5E9-72B4-EF9C-DB5BB6F10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13" y="825197"/>
            <a:ext cx="1907014" cy="3561379"/>
          </a:xfrm>
          <a:prstGeom prst="rect">
            <a:avLst/>
          </a:prstGeom>
        </p:spPr>
      </p:pic>
      <p:pic>
        <p:nvPicPr>
          <p:cNvPr id="5" name="Рисунок 4" descr="Изображение выглядит как снимок экрана, Графика, текст, логотип">
            <a:extLst>
              <a:ext uri="{FF2B5EF4-FFF2-40B4-BE49-F238E27FC236}">
                <a16:creationId xmlns:a16="http://schemas.microsoft.com/office/drawing/2014/main" xmlns="" id="{5C2EF291-44D5-C29D-E352-2267AE91EB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045" t="34466" r="29949" b="32493"/>
          <a:stretch/>
        </p:blipFill>
        <p:spPr>
          <a:xfrm>
            <a:off x="3765690" y="1058655"/>
            <a:ext cx="2834211" cy="1193242"/>
          </a:xfrm>
          <a:prstGeom prst="rect">
            <a:avLst/>
          </a:prstGeom>
        </p:spPr>
      </p:pic>
      <p:pic>
        <p:nvPicPr>
          <p:cNvPr id="25" name="Рисунок 24" descr="Изображение выглядит как текст, Человеческое лицо, человек, очки&#10;&#10;Автоматически созданное описание">
            <a:extLst>
              <a:ext uri="{FF2B5EF4-FFF2-40B4-BE49-F238E27FC236}">
                <a16:creationId xmlns:a16="http://schemas.microsoft.com/office/drawing/2014/main" xmlns="" id="{16E8404A-9FAE-8C0A-73F1-803C39832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8393" y="2251897"/>
            <a:ext cx="1792739" cy="179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87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7"/>
          <p:cNvSpPr txBox="1">
            <a:spLocks noGrp="1"/>
          </p:cNvSpPr>
          <p:nvPr>
            <p:ph type="title" idx="2"/>
          </p:nvPr>
        </p:nvSpPr>
        <p:spPr>
          <a:xfrm>
            <a:off x="985214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Результат</a:t>
            </a:r>
            <a:b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Google Shape;207;p37"/>
          <p:cNvSpPr txBox="1">
            <a:spLocks noGrp="1"/>
          </p:cNvSpPr>
          <p:nvPr>
            <p:ph type="subTitle" idx="1"/>
          </p:nvPr>
        </p:nvSpPr>
        <p:spPr>
          <a:xfrm>
            <a:off x="631922" y="1134307"/>
            <a:ext cx="3898465" cy="20366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Создали </a:t>
            </a:r>
            <a:r>
              <a:rPr lang="ru-RU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датасеты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Протестировали точность распознавания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Написали бота в Телеграм для удобного тестирования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Google Shape;207;p37"/>
          <p:cNvSpPr txBox="1">
            <a:spLocks noGrp="1"/>
          </p:cNvSpPr>
          <p:nvPr>
            <p:ph type="subTitle" idx="1"/>
          </p:nvPr>
        </p:nvSpPr>
        <p:spPr>
          <a:xfrm>
            <a:off x="5242042" y="535000"/>
            <a:ext cx="3727186" cy="4980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Возникшие сложности</a:t>
            </a:r>
            <a:endParaRPr sz="2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Google Shape;207;p37"/>
          <p:cNvSpPr txBox="1">
            <a:spLocks noGrp="1"/>
          </p:cNvSpPr>
          <p:nvPr>
            <p:ph type="subTitle" idx="1"/>
          </p:nvPr>
        </p:nvSpPr>
        <p:spPr>
          <a:xfrm>
            <a:off x="4878389" y="1134306"/>
            <a:ext cx="4127065" cy="26756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Соединение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моделей на разных </a:t>
            </a:r>
            <a:r>
              <a:rPr lang="ru-RU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датасетах</a:t>
            </a: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Некачественный </a:t>
            </a:r>
            <a:r>
              <a:rPr lang="ru-RU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датасет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6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7"/>
          <p:cNvSpPr txBox="1">
            <a:spLocks noGrp="1"/>
          </p:cNvSpPr>
          <p:nvPr>
            <p:ph type="title" idx="2"/>
          </p:nvPr>
        </p:nvSpPr>
        <p:spPr>
          <a:xfrm>
            <a:off x="985264" y="514218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Планы по улучшению</a:t>
            </a:r>
          </a:p>
        </p:txBody>
      </p:sp>
      <p:sp>
        <p:nvSpPr>
          <p:cNvPr id="5" name="Google Shape;207;p37"/>
          <p:cNvSpPr txBox="1">
            <a:spLocks noGrp="1"/>
          </p:cNvSpPr>
          <p:nvPr>
            <p:ph type="subTitle" idx="1"/>
          </p:nvPr>
        </p:nvSpPr>
        <p:spPr>
          <a:xfrm>
            <a:off x="521136" y="1251222"/>
            <a:ext cx="7653045" cy="26410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lnSpc>
                <a:spcPct val="150000"/>
              </a:lnSpc>
              <a:buFontTx/>
              <a:buChar char="-"/>
            </a:pP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Точная настройка модели для лучшей производительности обнаружения.</a:t>
            </a:r>
          </a:p>
          <a:p>
            <a:pPr marL="285750" lvl="0" indent="-285750">
              <a:lnSpc>
                <a:spcPct val="150000"/>
              </a:lnSpc>
              <a:buFontTx/>
              <a:buChar char="-"/>
            </a:pP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Включить обнаружение позы человека в модель.</a:t>
            </a:r>
          </a:p>
          <a:p>
            <a:pPr marL="285750" lvl="0" indent="-285750">
              <a:lnSpc>
                <a:spcPct val="150000"/>
              </a:lnSpc>
              <a:buFontTx/>
              <a:buChar char="-"/>
            </a:pP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Интеграция с базой данных биометрии (Сбер, mos.ru), для определения личности и автоматического выписывания штрафов нарушителям</a:t>
            </a:r>
          </a:p>
          <a:p>
            <a:pPr marL="285750" lvl="0" indent="-285750">
              <a:lnSpc>
                <a:spcPct val="150000"/>
              </a:lnSpc>
              <a:buFontTx/>
              <a:buChar char="-"/>
            </a:pP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Объединение всех моделей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656631"/>
      </p:ext>
    </p:extLst>
  </p:cSld>
  <p:clrMapOvr>
    <a:masterClrMapping/>
  </p:clrMapOvr>
</p:sld>
</file>

<file path=ppt/theme/theme1.xml><?xml version="1.0" encoding="utf-8"?>
<a:theme xmlns:a="http://schemas.openxmlformats.org/drawingml/2006/main" name="Lead Funnel by Slidesgo">
  <a:themeElements>
    <a:clrScheme name="Simple Light">
      <a:dk1>
        <a:srgbClr val="15110E"/>
      </a:dk1>
      <a:lt1>
        <a:srgbClr val="FFFAF6"/>
      </a:lt1>
      <a:dk2>
        <a:srgbClr val="C2E5F5"/>
      </a:dk2>
      <a:lt2>
        <a:srgbClr val="5296B8"/>
      </a:lt2>
      <a:accent1>
        <a:srgbClr val="13566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110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234</Words>
  <Application>Microsoft Office PowerPoint</Application>
  <PresentationFormat>Экран (16:9)</PresentationFormat>
  <Paragraphs>61</Paragraphs>
  <Slides>11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Albert Sans</vt:lpstr>
      <vt:lpstr>Arial</vt:lpstr>
      <vt:lpstr>Alexandria Medium</vt:lpstr>
      <vt:lpstr>Tahoma</vt:lpstr>
      <vt:lpstr>Lead Funnel by Slidesgo</vt:lpstr>
      <vt:lpstr>РЖД: Детектирование курильщиков</vt:lpstr>
      <vt:lpstr>Презентация PowerPoint</vt:lpstr>
      <vt:lpstr>01</vt:lpstr>
      <vt:lpstr>02</vt:lpstr>
      <vt:lpstr>03</vt:lpstr>
      <vt:lpstr>04</vt:lpstr>
      <vt:lpstr>Архитектура </vt:lpstr>
      <vt:lpstr>Результат </vt:lpstr>
      <vt:lpstr>Планы по улучшению</vt:lpstr>
      <vt:lpstr>Команда проекта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РЖД: Детектирование курильщиков</dc:title>
  <dc:creator>Маша Хайдукова</dc:creator>
  <cp:lastModifiedBy>Учетная запись Майкрософт</cp:lastModifiedBy>
  <cp:revision>24</cp:revision>
  <dcterms:modified xsi:type="dcterms:W3CDTF">2024-04-21T07:55:11Z</dcterms:modified>
</cp:coreProperties>
</file>